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2" r:id="rId1"/>
  </p:sldMasterIdLst>
  <p:notesMasterIdLst>
    <p:notesMasterId r:id="rId21"/>
  </p:notesMasterIdLst>
  <p:handoutMasterIdLst>
    <p:handoutMasterId r:id="rId22"/>
  </p:handoutMasterIdLst>
  <p:sldIdLst>
    <p:sldId id="331" r:id="rId2"/>
    <p:sldId id="344" r:id="rId3"/>
    <p:sldId id="332" r:id="rId4"/>
    <p:sldId id="355" r:id="rId5"/>
    <p:sldId id="334" r:id="rId6"/>
    <p:sldId id="335" r:id="rId7"/>
    <p:sldId id="336" r:id="rId8"/>
    <p:sldId id="337" r:id="rId9"/>
    <p:sldId id="346" r:id="rId10"/>
    <p:sldId id="347" r:id="rId11"/>
    <p:sldId id="348" r:id="rId12"/>
    <p:sldId id="349" r:id="rId13"/>
    <p:sldId id="345" r:id="rId14"/>
    <p:sldId id="350" r:id="rId15"/>
    <p:sldId id="351" r:id="rId16"/>
    <p:sldId id="352" r:id="rId17"/>
    <p:sldId id="353" r:id="rId18"/>
    <p:sldId id="354" r:id="rId19"/>
    <p:sldId id="338" r:id="rId20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3572256-8579-43EF-B897-488ABB69F55D}">
          <p14:sldIdLst>
            <p14:sldId id="331"/>
            <p14:sldId id="344"/>
            <p14:sldId id="332"/>
            <p14:sldId id="355"/>
            <p14:sldId id="334"/>
            <p14:sldId id="335"/>
            <p14:sldId id="336"/>
            <p14:sldId id="337"/>
            <p14:sldId id="346"/>
            <p14:sldId id="347"/>
            <p14:sldId id="348"/>
            <p14:sldId id="349"/>
            <p14:sldId id="345"/>
            <p14:sldId id="350"/>
            <p14:sldId id="351"/>
            <p14:sldId id="352"/>
            <p14:sldId id="353"/>
            <p14:sldId id="354"/>
            <p14:sldId id="338"/>
          </p14:sldIdLst>
        </p14:section>
        <p14:section name="Untitled Section" id="{662486E3-6CAC-43D0-B8B0-682B3A4E2630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840">
          <p15:clr>
            <a:srgbClr val="A4A3A4"/>
          </p15:clr>
        </p15:guide>
        <p15:guide id="2" pos="2342">
          <p15:clr>
            <a:srgbClr val="A4A3A4"/>
          </p15:clr>
        </p15:guide>
        <p15:guide id="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B3CF"/>
    <a:srgbClr val="800000"/>
    <a:srgbClr val="EEB111"/>
    <a:srgbClr val="4C5A52"/>
    <a:srgbClr val="D06F1A"/>
    <a:srgbClr val="AD9600"/>
    <a:srgbClr val="5F3844"/>
    <a:srgbClr val="387C2B"/>
    <a:srgbClr val="00447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55" autoAdjust="0"/>
    <p:restoredTop sz="94709" autoAdjust="0"/>
  </p:normalViewPr>
  <p:slideViewPr>
    <p:cSldViewPr snapToGrid="0" showGuides="1">
      <p:cViewPr varScale="1">
        <p:scale>
          <a:sx n="108" d="100"/>
          <a:sy n="108" d="100"/>
        </p:scale>
        <p:origin x="1914" y="144"/>
      </p:cViewPr>
      <p:guideLst>
        <p:guide orient="horz" pos="3840"/>
        <p:guide pos="2342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1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66C06A-A593-4440-B458-53FC0CCFE953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46C56A-D1CE-42E2-9501-65045FDA6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253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2" tIns="46581" rIns="93162" bIns="4658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2" tIns="46581" rIns="93162" bIns="46581" rtlCol="0"/>
          <a:lstStyle>
            <a:lvl1pPr algn="r">
              <a:defRPr sz="1300"/>
            </a:lvl1pPr>
          </a:lstStyle>
          <a:p>
            <a:fld id="{81B3F3D5-B8E6-4688-9C21-898584E6C95E}" type="datetimeFigureOut">
              <a:rPr lang="en-US" smtClean="0"/>
              <a:pPr/>
              <a:t>10/5/2016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8500"/>
            <a:ext cx="4646612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2" tIns="46581" rIns="93162" bIns="4658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2" tIns="46581" rIns="93162" bIns="4658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62" tIns="46581" rIns="93162" bIns="4658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62" tIns="46581" rIns="93162" bIns="46581" rtlCol="0" anchor="b"/>
          <a:lstStyle>
            <a:lvl1pPr algn="r">
              <a:defRPr sz="1300"/>
            </a:lvl1pPr>
          </a:lstStyle>
          <a:p>
            <a:fld id="{774B3809-9968-4646-80AF-FD91745AA3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577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70" algn="l" defTabSz="9141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39" algn="l" defTabSz="9141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08" algn="l" defTabSz="9141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78" algn="l" defTabSz="9141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48" algn="l" defTabSz="9141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417" algn="l" defTabSz="9141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87" algn="l" defTabSz="9141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556" algn="l" defTabSz="9141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D2C7-CBDF-4CB0-B85A-7ED070EA275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457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D2C7-CBDF-4CB0-B85A-7ED070EA275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09256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D2C7-CBDF-4CB0-B85A-7ED070EA275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283152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D2C7-CBDF-4CB0-B85A-7ED070EA275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28900450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D2C7-CBDF-4CB0-B85A-7ED070EA275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896689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D2C7-CBDF-4CB0-B85A-7ED070EA275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2888868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D2C7-CBDF-4CB0-B85A-7ED070EA275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630872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D2C7-CBDF-4CB0-B85A-7ED070EA275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984719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D2C7-CBDF-4CB0-B85A-7ED070EA275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814476"/>
      </p:ext>
    </p:extLst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 b="1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Project Name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81000" y="914400"/>
            <a:ext cx="7467600" cy="914400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</a:defRPr>
            </a:lvl1pPr>
            <a:lvl2pPr>
              <a:defRPr sz="22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6356351"/>
            <a:ext cx="381000" cy="365125"/>
          </a:xfrm>
          <a:prstGeom prst="rect">
            <a:avLst/>
          </a:prstGeom>
        </p:spPr>
        <p:txBody>
          <a:bodyPr lIns="91414" tIns="45706" rIns="91414" bIns="45706"/>
          <a:lstStyle>
            <a:lvl1pPr algn="ctr">
              <a:defRPr sz="120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901FD2C7-CBDF-4CB0-B85A-7ED070EA275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2345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 b="1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Name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6356351"/>
            <a:ext cx="381000" cy="365125"/>
          </a:xfrm>
          <a:prstGeom prst="rect">
            <a:avLst/>
          </a:prstGeom>
        </p:spPr>
        <p:txBody>
          <a:bodyPr lIns="91414" tIns="45706" rIns="91414" bIns="45706"/>
          <a:lstStyle>
            <a:lvl1pPr algn="ctr">
              <a:defRPr sz="120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901FD2C7-CBDF-4CB0-B85A-7ED070EA275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825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D2C7-CBDF-4CB0-B85A-7ED070EA275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492945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D2C7-CBDF-4CB0-B85A-7ED070EA275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45010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Name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D2C7-CBDF-4CB0-B85A-7ED070EA275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173483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Name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D2C7-CBDF-4CB0-B85A-7ED070EA275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782360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D2C7-CBDF-4CB0-B85A-7ED070EA275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868825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Name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D2C7-CBDF-4CB0-B85A-7ED070EA275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860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Name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D2C7-CBDF-4CB0-B85A-7ED070EA275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782943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r>
              <a:rPr lang="en-US"/>
              <a:t>Project Name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D2C7-CBDF-4CB0-B85A-7ED070EA275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049207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pPr/>
              <a:t>10/5/2016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/>
              <a:t>Project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01FD2C7-CBDF-4CB0-B85A-7ED070EA275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reeform 12"/>
          <p:cNvSpPr/>
          <p:nvPr userDrawn="1"/>
        </p:nvSpPr>
        <p:spPr>
          <a:xfrm>
            <a:off x="0" y="0"/>
            <a:ext cx="8767054" cy="6099858"/>
          </a:xfrm>
          <a:custGeom>
            <a:avLst/>
            <a:gdLst>
              <a:gd name="connsiteX0" fmla="*/ 0 w 8183301"/>
              <a:gd name="connsiteY0" fmla="*/ 6053559 h 6099858"/>
              <a:gd name="connsiteX1" fmla="*/ 6829063 w 8183301"/>
              <a:gd name="connsiteY1" fmla="*/ 6099858 h 6099858"/>
              <a:gd name="connsiteX2" fmla="*/ 8183301 w 8183301"/>
              <a:gd name="connsiteY2" fmla="*/ 11575 h 6099858"/>
              <a:gd name="connsiteX3" fmla="*/ 11574 w 8183301"/>
              <a:gd name="connsiteY3" fmla="*/ 0 h 6099858"/>
              <a:gd name="connsiteX4" fmla="*/ 0 w 8183301"/>
              <a:gd name="connsiteY4" fmla="*/ 6053559 h 6099858"/>
              <a:gd name="connsiteX0" fmla="*/ 583753 w 8767054"/>
              <a:gd name="connsiteY0" fmla="*/ 6053559 h 6099858"/>
              <a:gd name="connsiteX1" fmla="*/ 7412816 w 8767054"/>
              <a:gd name="connsiteY1" fmla="*/ 6099858 h 6099858"/>
              <a:gd name="connsiteX2" fmla="*/ 8767054 w 8767054"/>
              <a:gd name="connsiteY2" fmla="*/ 11575 h 6099858"/>
              <a:gd name="connsiteX3" fmla="*/ 0 w 8767054"/>
              <a:gd name="connsiteY3" fmla="*/ 0 h 6099858"/>
              <a:gd name="connsiteX4" fmla="*/ 583753 w 8767054"/>
              <a:gd name="connsiteY4" fmla="*/ 6053559 h 6099858"/>
              <a:gd name="connsiteX0" fmla="*/ 0 w 8767054"/>
              <a:gd name="connsiteY0" fmla="*/ 6096000 h 6099858"/>
              <a:gd name="connsiteX1" fmla="*/ 7412816 w 8767054"/>
              <a:gd name="connsiteY1" fmla="*/ 6099858 h 6099858"/>
              <a:gd name="connsiteX2" fmla="*/ 8767054 w 8767054"/>
              <a:gd name="connsiteY2" fmla="*/ 11575 h 6099858"/>
              <a:gd name="connsiteX3" fmla="*/ 0 w 8767054"/>
              <a:gd name="connsiteY3" fmla="*/ 0 h 6099858"/>
              <a:gd name="connsiteX4" fmla="*/ 0 w 8767054"/>
              <a:gd name="connsiteY4" fmla="*/ 6096000 h 6099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67054" h="6099858">
                <a:moveTo>
                  <a:pt x="0" y="6096000"/>
                </a:moveTo>
                <a:lnTo>
                  <a:pt x="7412816" y="6099858"/>
                </a:lnTo>
                <a:lnTo>
                  <a:pt x="8767054" y="11575"/>
                </a:lnTo>
                <a:lnTo>
                  <a:pt x="0" y="0"/>
                </a:lnTo>
                <a:lnTo>
                  <a:pt x="0" y="609600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139" rtl="0" eaLnBrk="1" latinLnBrk="0" hangingPunct="1"/>
            <a:endParaRPr lang="en-US" sz="1800" kern="1200" dirty="0">
              <a:solidFill>
                <a:schemeClr val="lt1"/>
              </a:solidFill>
              <a:latin typeface="Interstate-BoldCondensed" pitchFamily="2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-2133600" y="304800"/>
            <a:ext cx="1828800" cy="685800"/>
          </a:xfrm>
          <a:prstGeom prst="rect">
            <a:avLst/>
          </a:prstGeom>
          <a:solidFill>
            <a:srgbClr val="4FB3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Interstate-BoldCondensed" pitchFamily="2" charset="0"/>
              </a:rPr>
              <a:t>PMS 7458</a:t>
            </a:r>
          </a:p>
          <a:p>
            <a:pPr algn="ctr"/>
            <a:r>
              <a:rPr lang="en-US" dirty="0">
                <a:latin typeface="Interstate-BoldCondensed" pitchFamily="2" charset="0"/>
              </a:rPr>
              <a:t>R:79  G:179  B:207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-2133600" y="1143000"/>
            <a:ext cx="1828800" cy="685800"/>
          </a:xfrm>
          <a:prstGeom prst="rect">
            <a:avLst/>
          </a:prstGeom>
          <a:solidFill>
            <a:srgbClr val="EEB1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Interstate-BoldCondensed" pitchFamily="2" charset="0"/>
              </a:rPr>
              <a:t>PMS 124</a:t>
            </a:r>
          </a:p>
          <a:p>
            <a:pPr algn="ctr"/>
            <a:r>
              <a:rPr lang="en-US" dirty="0">
                <a:latin typeface="Interstate-BoldCondensed" pitchFamily="2" charset="0"/>
              </a:rPr>
              <a:t>R:238  G:177  B:17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-2133600" y="2057400"/>
            <a:ext cx="1828800" cy="685800"/>
          </a:xfrm>
          <a:prstGeom prst="rect">
            <a:avLst/>
          </a:prstGeom>
          <a:solidFill>
            <a:srgbClr val="387C2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Interstate-BoldCondensed" pitchFamily="2" charset="0"/>
              </a:rPr>
              <a:t>PMS 364</a:t>
            </a:r>
          </a:p>
          <a:p>
            <a:pPr algn="ctr"/>
            <a:r>
              <a:rPr lang="en-US" dirty="0">
                <a:latin typeface="Interstate-BoldCondensed" pitchFamily="2" charset="0"/>
              </a:rPr>
              <a:t>R:56  G:124  B:43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-2133600" y="2895600"/>
            <a:ext cx="1828800" cy="685800"/>
          </a:xfrm>
          <a:prstGeom prst="rect">
            <a:avLst/>
          </a:prstGeom>
          <a:solidFill>
            <a:srgbClr val="5F38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Interstate-BoldCondensed" pitchFamily="2" charset="0"/>
              </a:rPr>
              <a:t>PMS 5195</a:t>
            </a:r>
          </a:p>
          <a:p>
            <a:pPr algn="ctr"/>
            <a:r>
              <a:rPr lang="en-US" dirty="0">
                <a:latin typeface="Interstate-BoldCondensed" pitchFamily="2" charset="0"/>
              </a:rPr>
              <a:t>R:95  G:56</a:t>
            </a:r>
            <a:r>
              <a:rPr lang="en-US" baseline="0" dirty="0">
                <a:latin typeface="Interstate-BoldCondensed" pitchFamily="2" charset="0"/>
              </a:rPr>
              <a:t>  </a:t>
            </a:r>
            <a:r>
              <a:rPr lang="en-US" dirty="0">
                <a:latin typeface="Interstate-BoldCondensed" pitchFamily="2" charset="0"/>
              </a:rPr>
              <a:t>B:68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-2133600" y="3810000"/>
            <a:ext cx="1828800" cy="685800"/>
          </a:xfrm>
          <a:prstGeom prst="rect">
            <a:avLst/>
          </a:prstGeom>
          <a:solidFill>
            <a:srgbClr val="AD9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Interstate-BoldCondensed" pitchFamily="2" charset="0"/>
              </a:rPr>
              <a:t>PMS 112</a:t>
            </a:r>
          </a:p>
          <a:p>
            <a:pPr algn="ctr"/>
            <a:r>
              <a:rPr lang="en-US" dirty="0">
                <a:latin typeface="Interstate-BoldCondensed" pitchFamily="2" charset="0"/>
              </a:rPr>
              <a:t>R:173  G:150</a:t>
            </a:r>
            <a:r>
              <a:rPr lang="en-US" baseline="0" dirty="0">
                <a:latin typeface="Interstate-BoldCondensed" pitchFamily="2" charset="0"/>
              </a:rPr>
              <a:t>  </a:t>
            </a:r>
            <a:r>
              <a:rPr lang="en-US" dirty="0">
                <a:latin typeface="Interstate-BoldCondensed" pitchFamily="2" charset="0"/>
              </a:rPr>
              <a:t>B:0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-2133600" y="4648200"/>
            <a:ext cx="1828800" cy="685800"/>
          </a:xfrm>
          <a:prstGeom prst="rect">
            <a:avLst/>
          </a:prstGeom>
          <a:solidFill>
            <a:srgbClr val="D06F1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Interstate-BoldCondensed" pitchFamily="2" charset="0"/>
              </a:rPr>
              <a:t>PMS 167</a:t>
            </a:r>
          </a:p>
          <a:p>
            <a:pPr algn="ctr"/>
            <a:r>
              <a:rPr lang="en-US" dirty="0">
                <a:latin typeface="Interstate-BoldCondensed" pitchFamily="2" charset="0"/>
              </a:rPr>
              <a:t>R:208  G:111  B:26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-2133600" y="5410200"/>
            <a:ext cx="1828800" cy="685800"/>
          </a:xfrm>
          <a:prstGeom prst="rect">
            <a:avLst/>
          </a:prstGeom>
          <a:solidFill>
            <a:srgbClr val="4C5A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Interstate-BoldCondensed" pitchFamily="2" charset="0"/>
              </a:rPr>
              <a:t>PMS 446</a:t>
            </a:r>
          </a:p>
          <a:p>
            <a:pPr algn="ctr"/>
            <a:r>
              <a:rPr lang="en-US" dirty="0">
                <a:latin typeface="Interstate-BoldCondensed" pitchFamily="2" charset="0"/>
              </a:rPr>
              <a:t>R:76  G:90  B:82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0" y="7050204"/>
            <a:ext cx="9906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Interstate-RegularCondensed" pitchFamily="2" charset="0"/>
              </a:rPr>
              <a:t>Client Logo</a:t>
            </a:r>
          </a:p>
        </p:txBody>
      </p:sp>
    </p:spTree>
    <p:extLst>
      <p:ext uri="{BB962C8B-B14F-4D97-AF65-F5344CB8AC3E}">
        <p14:creationId xmlns:p14="http://schemas.microsoft.com/office/powerpoint/2010/main" val="30985300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7645" y="-121523"/>
            <a:ext cx="8066492" cy="2138217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/>
              <a:t>Effective Communication In An Age Of Information Overload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6381" y="5191979"/>
            <a:ext cx="8344241" cy="916573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2016 PACHC Conference &amp; Clinical Summit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John Rinehart</a:t>
            </a:r>
          </a:p>
        </p:txBody>
      </p:sp>
      <p:pic>
        <p:nvPicPr>
          <p:cNvPr id="6" name="Picture 7" descr="MPj0285007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2528" y="2158096"/>
            <a:ext cx="4006235" cy="26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494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643" y="215630"/>
            <a:ext cx="8190689" cy="1681264"/>
          </a:xfrm>
        </p:spPr>
        <p:txBody>
          <a:bodyPr>
            <a:normAutofit/>
          </a:bodyPr>
          <a:lstStyle/>
          <a:p>
            <a:r>
              <a:rPr lang="en-US" sz="4400" dirty="0"/>
              <a:t>Generational Differences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Name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1FD2C7-CBDF-4CB0-B85A-7ED070EA275E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Content Placeholder 5" descr="Carta passive agressive aos Millennials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44" y="2238915"/>
            <a:ext cx="6027101" cy="332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81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915" y="98898"/>
            <a:ext cx="8151779" cy="1524000"/>
          </a:xfrm>
        </p:spPr>
        <p:txBody>
          <a:bodyPr>
            <a:normAutofit/>
          </a:bodyPr>
          <a:lstStyle/>
          <a:p>
            <a:r>
              <a:rPr lang="en-US" sz="4400" dirty="0"/>
              <a:t>Generational Differences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Name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1FD2C7-CBDF-4CB0-B85A-7ED070EA275E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24" y="1925874"/>
            <a:ext cx="52578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44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8899"/>
            <a:ext cx="7764294" cy="747408"/>
          </a:xfrm>
        </p:spPr>
        <p:txBody>
          <a:bodyPr>
            <a:normAutofit/>
          </a:bodyPr>
          <a:lstStyle/>
          <a:p>
            <a:r>
              <a:rPr lang="en-US" sz="4000" dirty="0"/>
              <a:t>Generational Differences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Name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1FD2C7-CBDF-4CB0-B85A-7ED070EA275E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436" y="992648"/>
            <a:ext cx="2831181" cy="503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44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Right Words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81000" y="165370"/>
            <a:ext cx="7467600" cy="9144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“Talk Nerdy To Me”</a:t>
            </a:r>
          </a:p>
        </p:txBody>
      </p:sp>
      <p:pic>
        <p:nvPicPr>
          <p:cNvPr id="4" name="MelissaMarshall_2012G-4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1463040"/>
            <a:ext cx="6940973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8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891" y="39560"/>
            <a:ext cx="6554867" cy="1524000"/>
          </a:xfrm>
        </p:spPr>
        <p:txBody>
          <a:bodyPr/>
          <a:lstStyle/>
          <a:p>
            <a:r>
              <a:rPr lang="en-US" dirty="0"/>
              <a:t>The Right Words – Communication Styles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Name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1FD2C7-CBDF-4CB0-B85A-7ED070EA275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1280" y="1926407"/>
            <a:ext cx="449990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A</a:t>
            </a:r>
            <a:r>
              <a:rPr lang="en-US" sz="5400" b="1" dirty="0">
                <a:solidFill>
                  <a:schemeClr val="tx2"/>
                </a:solidFill>
              </a:rPr>
              <a:t> – Action</a:t>
            </a:r>
          </a:p>
          <a:p>
            <a:r>
              <a:rPr lang="en-US" sz="5400" b="1" dirty="0">
                <a:solidFill>
                  <a:srgbClr val="FF0000"/>
                </a:solidFill>
              </a:rPr>
              <a:t>PR</a:t>
            </a:r>
            <a:r>
              <a:rPr lang="en-US" sz="5400" b="1" dirty="0">
                <a:solidFill>
                  <a:schemeClr val="tx2"/>
                </a:solidFill>
              </a:rPr>
              <a:t> – Process</a:t>
            </a:r>
          </a:p>
          <a:p>
            <a:r>
              <a:rPr lang="en-US" sz="5400" b="1" dirty="0">
                <a:solidFill>
                  <a:srgbClr val="FF0000"/>
                </a:solidFill>
              </a:rPr>
              <a:t>PE</a:t>
            </a:r>
            <a:r>
              <a:rPr lang="en-US" sz="5400" b="1" dirty="0">
                <a:solidFill>
                  <a:schemeClr val="tx2"/>
                </a:solidFill>
              </a:rPr>
              <a:t> – People</a:t>
            </a:r>
          </a:p>
          <a:p>
            <a:r>
              <a:rPr lang="en-US" sz="5400" b="1" dirty="0">
                <a:solidFill>
                  <a:srgbClr val="FF0000"/>
                </a:solidFill>
              </a:rPr>
              <a:t>I</a:t>
            </a:r>
            <a:r>
              <a:rPr lang="en-US" sz="5400" b="1" dirty="0">
                <a:solidFill>
                  <a:schemeClr val="tx2"/>
                </a:solidFill>
              </a:rPr>
              <a:t> - Idea</a:t>
            </a:r>
          </a:p>
        </p:txBody>
      </p:sp>
      <p:pic>
        <p:nvPicPr>
          <p:cNvPr id="6" name="Picture 5" descr="Communication Tips That Make You Money | Freelance Appl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561" y="2564409"/>
            <a:ext cx="3867439" cy="260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8696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828" y="32464"/>
            <a:ext cx="6554867" cy="152400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A</a:t>
            </a:r>
            <a:r>
              <a:rPr lang="en-US" sz="4400" dirty="0"/>
              <a:t> - Action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Name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1FD2C7-CBDF-4CB0-B85A-7ED070EA275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28672" y="1252145"/>
            <a:ext cx="619939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2"/>
                </a:solidFill>
              </a:rPr>
              <a:t>Focus on Results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2"/>
                </a:solidFill>
              </a:rPr>
              <a:t>Limit Alternatives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2"/>
                </a:solidFill>
              </a:rPr>
              <a:t>Be Brief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2"/>
                </a:solidFill>
              </a:rPr>
              <a:t>Emphasize Practicality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2"/>
                </a:solidFill>
              </a:rPr>
              <a:t>Use Visuals</a:t>
            </a:r>
          </a:p>
        </p:txBody>
      </p:sp>
      <p:pic>
        <p:nvPicPr>
          <p:cNvPr id="7" name="Picture 6" descr="Your Action Plan For Success In 2015... - Misha Wilso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06" y="3919006"/>
            <a:ext cx="3382994" cy="243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734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78293"/>
            <a:ext cx="6554867" cy="1107332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PR</a:t>
            </a:r>
            <a:r>
              <a:rPr lang="en-US" sz="4800" dirty="0"/>
              <a:t> - Process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Name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1FD2C7-CBDF-4CB0-B85A-7ED070EA275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1471029"/>
            <a:ext cx="693181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2"/>
                </a:solidFill>
              </a:rPr>
              <a:t>Be Precise and Logical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2"/>
                </a:solidFill>
              </a:rPr>
              <a:t>Background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2"/>
                </a:solidFill>
              </a:rPr>
              <a:t>Outcome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2"/>
                </a:solidFill>
              </a:rPr>
              <a:t>Don’t Rush!</a:t>
            </a:r>
          </a:p>
        </p:txBody>
      </p:sp>
      <p:pic>
        <p:nvPicPr>
          <p:cNvPr id="6" name="Picture 5" descr="Hiring Process Hiring Process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760" y="2748301"/>
            <a:ext cx="4487779" cy="261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857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828" y="56906"/>
            <a:ext cx="6554867" cy="152400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I</a:t>
            </a:r>
            <a:r>
              <a:rPr lang="en-US" sz="4400" dirty="0"/>
              <a:t>- Ideas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Name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1FD2C7-CBDF-4CB0-B85A-7ED070EA275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1830950"/>
            <a:ext cx="71847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chemeClr val="tx2"/>
                </a:solidFill>
              </a:rPr>
              <a:t>Time for Discussion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chemeClr val="tx2"/>
                </a:solidFill>
              </a:rPr>
              <a:t>Broader Concept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chemeClr val="tx2"/>
                </a:solidFill>
              </a:rPr>
              <a:t>Uniqueness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chemeClr val="tx2"/>
                </a:solidFill>
              </a:rPr>
              <a:t>Future</a:t>
            </a:r>
          </a:p>
        </p:txBody>
      </p:sp>
      <p:pic>
        <p:nvPicPr>
          <p:cNvPr id="8" name="Picture 7" descr="20 Ideas for Content that People Love to Share on Social Media ...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9" r="13848"/>
          <a:stretch/>
        </p:blipFill>
        <p:spPr>
          <a:xfrm>
            <a:off x="5743519" y="2986896"/>
            <a:ext cx="2223655" cy="31853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8657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81" y="-93939"/>
            <a:ext cx="6554867" cy="152400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PE</a:t>
            </a:r>
            <a:r>
              <a:rPr lang="en-US" sz="4800" dirty="0"/>
              <a:t> - People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Name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1FD2C7-CBDF-4CB0-B85A-7ED070EA275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08284" y="1190816"/>
            <a:ext cx="692208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tx2"/>
                </a:solidFill>
              </a:rPr>
              <a:t>Small Talk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tx2"/>
                </a:solidFill>
              </a:rPr>
              <a:t>Stress Relationships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tx2"/>
                </a:solidFill>
              </a:rPr>
              <a:t>Respected Support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tx2"/>
                </a:solidFill>
              </a:rPr>
              <a:t>Informal</a:t>
            </a:r>
          </a:p>
        </p:txBody>
      </p:sp>
      <p:pic>
        <p:nvPicPr>
          <p:cNvPr id="7" name="Picture 6" descr="Wellness_People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762" y="3610678"/>
            <a:ext cx="3657744" cy="244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1461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D2C7-CBDF-4CB0-B85A-7ED070EA275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-129396" y="685800"/>
            <a:ext cx="9120996" cy="914400"/>
          </a:xfrm>
          <a:prstGeom prst="rect">
            <a:avLst/>
          </a:prstGeom>
        </p:spPr>
        <p:txBody>
          <a:bodyPr/>
          <a:lstStyle>
            <a:lvl1pPr marL="0" indent="231775" algn="l" defTabSz="914139" rtl="0" eaLnBrk="1" latinLnBrk="0" hangingPunct="1">
              <a:spcBef>
                <a:spcPct val="0"/>
              </a:spcBef>
              <a:buNone/>
              <a:defRPr lang="en-US" sz="2600" b="1" kern="1200" dirty="0">
                <a:solidFill>
                  <a:srgbClr val="00447D"/>
                </a:solidFill>
                <a:latin typeface="Century Gothic" panose="020B0502020202020204" pitchFamily="34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3600" dirty="0">
                <a:solidFill>
                  <a:schemeClr val="tx1"/>
                </a:solidFill>
              </a:rPr>
              <a:t>Communication is Multi-Directional</a:t>
            </a:r>
          </a:p>
        </p:txBody>
      </p:sp>
      <p:pic>
        <p:nvPicPr>
          <p:cNvPr id="5" name="Picture 7" descr="MPj0321197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5024" y="1600200"/>
            <a:ext cx="2830728" cy="3968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9221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5216"/>
            <a:ext cx="8229600" cy="1491916"/>
          </a:xfrm>
        </p:spPr>
        <p:txBody>
          <a:bodyPr>
            <a:normAutofit/>
          </a:bodyPr>
          <a:lstStyle/>
          <a:p>
            <a:r>
              <a:rPr lang="en-US" sz="6000" dirty="0"/>
              <a:t>Why?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86447" y="957663"/>
            <a:ext cx="8257162" cy="198981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tx1"/>
                </a:solidFill>
              </a:rPr>
              <a:t>More often than not, success (and failure) are a direct result of how well the people involved communicate, not how skilled or intelligent they are.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83"/>
          <a:stretch/>
        </p:blipFill>
        <p:spPr>
          <a:xfrm>
            <a:off x="1371312" y="3263982"/>
            <a:ext cx="5486975" cy="321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75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569" y="154977"/>
            <a:ext cx="8277726" cy="1024118"/>
          </a:xfrm>
        </p:spPr>
        <p:txBody>
          <a:bodyPr>
            <a:normAutofit/>
          </a:bodyPr>
          <a:lstStyle/>
          <a:p>
            <a:r>
              <a:rPr lang="en-US" sz="3600" b="1" dirty="0"/>
              <a:t>Information VS Communication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569" y="1620176"/>
            <a:ext cx="6787546" cy="4893746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dirty="0">
                <a:solidFill>
                  <a:schemeClr val="tx1"/>
                </a:solidFill>
              </a:rPr>
              <a:t>1990 – 5.2 million mobile phones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dirty="0">
                <a:solidFill>
                  <a:schemeClr val="tx1"/>
                </a:solidFill>
              </a:rPr>
              <a:t>2014 – 327.6 million mobile “phones”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dirty="0">
                <a:solidFill>
                  <a:schemeClr val="tx1"/>
                </a:solidFill>
              </a:rPr>
              <a:t>2008 – 1 billion personal computers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dirty="0">
                <a:solidFill>
                  <a:schemeClr val="tx1"/>
                </a:solidFill>
              </a:rPr>
              <a:t>2010 – 294 billion emails/day,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dirty="0">
                <a:solidFill>
                  <a:schemeClr val="tx1"/>
                </a:solidFill>
              </a:rPr>
              <a:t>90 trillion / year – 90% spam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dirty="0">
                <a:solidFill>
                  <a:schemeClr val="tx1"/>
                </a:solidFill>
              </a:rPr>
              <a:t>Web – 13.71 billion pages (Britannica 17,00 pages)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dirty="0">
                <a:solidFill>
                  <a:schemeClr val="tx1"/>
                </a:solidFill>
              </a:rPr>
              <a:t>5 </a:t>
            </a:r>
            <a:r>
              <a:rPr lang="en-US" sz="3400" dirty="0" err="1">
                <a:solidFill>
                  <a:schemeClr val="tx1"/>
                </a:solidFill>
              </a:rPr>
              <a:t>exabites</a:t>
            </a:r>
            <a:r>
              <a:rPr lang="en-US" sz="3400" dirty="0">
                <a:solidFill>
                  <a:schemeClr val="tx1"/>
                </a:solidFill>
              </a:rPr>
              <a:t> of new information every year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dirty="0">
                <a:solidFill>
                  <a:schemeClr val="tx1"/>
                </a:solidFill>
              </a:rPr>
              <a:t>5 </a:t>
            </a:r>
            <a:r>
              <a:rPr lang="en-US" sz="3400" dirty="0" err="1">
                <a:solidFill>
                  <a:schemeClr val="tx1"/>
                </a:solidFill>
              </a:rPr>
              <a:t>exabites</a:t>
            </a:r>
            <a:r>
              <a:rPr lang="en-US" sz="3400" dirty="0">
                <a:solidFill>
                  <a:schemeClr val="tx1"/>
                </a:solidFill>
              </a:rPr>
              <a:t> = 37,000 Libraries of Congress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3200" dirty="0">
              <a:solidFill>
                <a:schemeClr val="tx1"/>
              </a:solidFill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Doubles every 2-3 years!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D2C7-CBDF-4CB0-B85A-7ED070EA275E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2" descr="C:\Users\John Rinehart\AppData\Local\Microsoft\Windows\Temporary Internet Files\Content.IE5\I2JWHT3X\MC900199613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404" y="1315443"/>
            <a:ext cx="2319652" cy="206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254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D2C7-CBDF-4CB0-B85A-7ED070EA275E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9" b="23545"/>
          <a:stretch/>
        </p:blipFill>
        <p:spPr>
          <a:xfrm>
            <a:off x="854669" y="68094"/>
            <a:ext cx="6581128" cy="66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648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D2C7-CBDF-4CB0-B85A-7ED070EA275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26530" y="587399"/>
            <a:ext cx="245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?</a:t>
            </a:r>
            <a:endParaRPr 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-250166" y="527151"/>
            <a:ext cx="8915400" cy="914400"/>
          </a:xfrm>
          <a:prstGeom prst="rect">
            <a:avLst/>
          </a:prstGeom>
        </p:spPr>
        <p:txBody>
          <a:bodyPr/>
          <a:lstStyle>
            <a:lvl1pPr marL="0" indent="231775" algn="l" defTabSz="914139" rtl="0" eaLnBrk="1" latinLnBrk="0" hangingPunct="1">
              <a:spcBef>
                <a:spcPct val="0"/>
              </a:spcBef>
              <a:buNone/>
              <a:defRPr lang="en-US" sz="2600" b="1" kern="1200" dirty="0">
                <a:solidFill>
                  <a:srgbClr val="00447D"/>
                </a:solidFill>
                <a:latin typeface="Century Gothic" panose="020B0502020202020204" pitchFamily="34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4000" dirty="0">
                <a:solidFill>
                  <a:schemeClr val="tx1"/>
                </a:solidFill>
              </a:rPr>
              <a:t>What is effective communication?</a:t>
            </a:r>
          </a:p>
        </p:txBody>
      </p:sp>
      <p:pic>
        <p:nvPicPr>
          <p:cNvPr id="6" name="Picture 9" descr="MPj0401019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577181" y="2173856"/>
            <a:ext cx="4846638" cy="323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13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D2C7-CBDF-4CB0-B85A-7ED070EA275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28600" y="685800"/>
            <a:ext cx="8305800" cy="914400"/>
          </a:xfrm>
          <a:prstGeom prst="rect">
            <a:avLst/>
          </a:prstGeom>
        </p:spPr>
        <p:txBody>
          <a:bodyPr/>
          <a:lstStyle>
            <a:lvl1pPr marL="0" indent="231775" algn="l" defTabSz="914139" rtl="0" eaLnBrk="1" latinLnBrk="0" hangingPunct="1">
              <a:spcBef>
                <a:spcPct val="0"/>
              </a:spcBef>
              <a:buNone/>
              <a:defRPr lang="en-US" sz="2600" b="1" kern="1200" dirty="0">
                <a:solidFill>
                  <a:srgbClr val="00447D"/>
                </a:solidFill>
                <a:latin typeface="Century Gothic" panose="020B0502020202020204" pitchFamily="34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4000" dirty="0">
                <a:solidFill>
                  <a:schemeClr val="tx1"/>
                </a:solidFill>
              </a:rPr>
              <a:t>Effective communication?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228600" y="1812670"/>
            <a:ext cx="4731589" cy="3372594"/>
          </a:xfrm>
          <a:prstGeom prst="rect">
            <a:avLst/>
          </a:prstGeom>
        </p:spPr>
        <p:txBody>
          <a:bodyPr/>
          <a:lstStyle>
            <a:lvl1pPr marL="342802" indent="-342802" algn="l" defTabSz="9141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Times New Roman" pitchFamily="18" charset="0"/>
              </a:defRPr>
            </a:lvl1pPr>
            <a:lvl2pPr marL="742738" indent="-285668" algn="l" defTabSz="914139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Times New Roman" pitchFamily="18" charset="0"/>
              </a:defRPr>
            </a:lvl2pPr>
            <a:lvl3pPr marL="1142674" indent="-228534" algn="l" defTabSz="9141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Times New Roman" pitchFamily="18" charset="0"/>
              </a:defRPr>
            </a:lvl3pPr>
            <a:lvl4pPr marL="1599742" indent="-228534" algn="l" defTabSz="914139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Times New Roman" pitchFamily="18" charset="0"/>
              </a:defRPr>
            </a:lvl4pPr>
            <a:lvl5pPr marL="2056812" indent="-228534" algn="l" defTabSz="914139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Times New Roman" pitchFamily="18" charset="0"/>
              </a:defRPr>
            </a:lvl5pPr>
            <a:lvl6pPr marL="2513883" indent="-228534" algn="l" defTabSz="9141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52" indent="-228534" algn="l" defTabSz="9141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022" indent="-228534" algn="l" defTabSz="9141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92" indent="-228534" algn="l" defTabSz="9141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3600" dirty="0"/>
              <a:t>Clear Message </a:t>
            </a:r>
          </a:p>
          <a:p>
            <a:pPr marL="0" indent="0"/>
            <a:r>
              <a:rPr lang="en-US" sz="3600" dirty="0"/>
              <a:t>Well Delivered</a:t>
            </a:r>
          </a:p>
          <a:p>
            <a:pPr marL="0" indent="0"/>
            <a:r>
              <a:rPr lang="en-US" sz="3600" dirty="0">
                <a:solidFill>
                  <a:srgbClr val="FF0000"/>
                </a:solidFill>
              </a:rPr>
              <a:t>Multi-directional</a:t>
            </a:r>
            <a:r>
              <a:rPr lang="en-US" sz="3600" dirty="0"/>
              <a:t> as opposed to linear</a:t>
            </a:r>
          </a:p>
        </p:txBody>
      </p:sp>
      <p:pic>
        <p:nvPicPr>
          <p:cNvPr id="6" name="Picture 3" descr="MPj0401019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584032" y="2045206"/>
            <a:ext cx="3039812" cy="234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84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D2C7-CBDF-4CB0-B85A-7ED070EA275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96253" y="228600"/>
            <a:ext cx="8305800" cy="914400"/>
          </a:xfrm>
          <a:prstGeom prst="rect">
            <a:avLst/>
          </a:prstGeom>
        </p:spPr>
        <p:txBody>
          <a:bodyPr/>
          <a:lstStyle>
            <a:lvl1pPr marL="0" indent="231775" algn="l" defTabSz="914139" rtl="0" eaLnBrk="1" latinLnBrk="0" hangingPunct="1">
              <a:spcBef>
                <a:spcPct val="0"/>
              </a:spcBef>
              <a:buNone/>
              <a:defRPr lang="en-US" sz="2600" b="1" kern="1200" dirty="0">
                <a:solidFill>
                  <a:srgbClr val="00447D"/>
                </a:solidFill>
                <a:latin typeface="Century Gothic" panose="020B0502020202020204" pitchFamily="34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4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Clear Message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96253" y="1298986"/>
            <a:ext cx="5891842" cy="4495800"/>
          </a:xfrm>
          <a:prstGeom prst="rect">
            <a:avLst/>
          </a:prstGeom>
        </p:spPr>
        <p:txBody>
          <a:bodyPr/>
          <a:lstStyle>
            <a:lvl1pPr marL="342802" indent="-342802" algn="l" defTabSz="9141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Times New Roman" pitchFamily="18" charset="0"/>
              </a:defRPr>
            </a:lvl1pPr>
            <a:lvl2pPr marL="742738" indent="-285668" algn="l" defTabSz="914139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Times New Roman" pitchFamily="18" charset="0"/>
              </a:defRPr>
            </a:lvl2pPr>
            <a:lvl3pPr marL="1142674" indent="-228534" algn="l" defTabSz="9141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Times New Roman" pitchFamily="18" charset="0"/>
              </a:defRPr>
            </a:lvl3pPr>
            <a:lvl4pPr marL="1599742" indent="-228534" algn="l" defTabSz="914139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Times New Roman" pitchFamily="18" charset="0"/>
              </a:defRPr>
            </a:lvl4pPr>
            <a:lvl5pPr marL="2056812" indent="-228534" algn="l" defTabSz="914139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Times New Roman" pitchFamily="18" charset="0"/>
              </a:defRPr>
            </a:lvl5pPr>
            <a:lvl6pPr marL="2513883" indent="-228534" algn="l" defTabSz="9141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52" indent="-228534" algn="l" defTabSz="9141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022" indent="-228534" algn="l" defTabSz="9141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92" indent="-228534" algn="l" defTabSz="9141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sz="2800" b="1" dirty="0"/>
              <a:t>Understood &amp; Understandable</a:t>
            </a:r>
          </a:p>
          <a:p>
            <a:pPr marL="0" indent="0" algn="ctr">
              <a:buFontTx/>
              <a:buNone/>
            </a:pPr>
            <a:endParaRPr lang="en-US" sz="2800" dirty="0"/>
          </a:p>
          <a:p>
            <a:pPr marL="0" indent="0">
              <a:buFontTx/>
              <a:buNone/>
            </a:pPr>
            <a:r>
              <a:rPr lang="en-US" sz="2800" dirty="0"/>
              <a:t>Is it simple enough to be grasped and complex enough to eliminate ambiguity?</a:t>
            </a:r>
          </a:p>
          <a:p>
            <a:pPr marL="0" indent="0">
              <a:buFontTx/>
              <a:buNone/>
            </a:pPr>
            <a:endParaRPr lang="en-US" sz="1400" dirty="0"/>
          </a:p>
          <a:p>
            <a:pPr marL="0" indent="0">
              <a:buFontTx/>
              <a:buNone/>
            </a:pPr>
            <a:r>
              <a:rPr lang="en-US" sz="2800" dirty="0"/>
              <a:t>Is it consistent with your other messages and your actions?</a:t>
            </a:r>
          </a:p>
        </p:txBody>
      </p:sp>
      <p:pic>
        <p:nvPicPr>
          <p:cNvPr id="6" name="Picture 8" descr="MPj0398831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819296" y="4172216"/>
            <a:ext cx="2123930" cy="207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5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D2C7-CBDF-4CB0-B85A-7ED070EA275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28600" y="285151"/>
            <a:ext cx="8305800" cy="914400"/>
          </a:xfrm>
          <a:prstGeom prst="rect">
            <a:avLst/>
          </a:prstGeom>
        </p:spPr>
        <p:txBody>
          <a:bodyPr/>
          <a:lstStyle>
            <a:lvl1pPr marL="0" indent="231775" algn="l" defTabSz="914139" rtl="0" eaLnBrk="1" latinLnBrk="0" hangingPunct="1">
              <a:spcBef>
                <a:spcPct val="0"/>
              </a:spcBef>
              <a:buNone/>
              <a:defRPr lang="en-US" sz="2600" b="1" kern="1200" dirty="0">
                <a:solidFill>
                  <a:srgbClr val="00447D"/>
                </a:solidFill>
                <a:latin typeface="Century Gothic" panose="020B0502020202020204" pitchFamily="34" charset="0"/>
                <a:ea typeface="+mj-ea"/>
                <a:cs typeface="Times New Roman" pitchFamily="18" charset="0"/>
              </a:defRPr>
            </a:lvl1pPr>
          </a:lstStyle>
          <a:p>
            <a:pPr algn="ctr"/>
            <a:r>
              <a:rPr lang="en-US" sz="5400" dirty="0">
                <a:solidFill>
                  <a:srgbClr val="4FB3CF"/>
                </a:solidFill>
              </a:rPr>
              <a:t>Well Delivered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228600" y="1854679"/>
            <a:ext cx="6248400" cy="4622321"/>
          </a:xfrm>
          <a:prstGeom prst="rect">
            <a:avLst/>
          </a:prstGeom>
        </p:spPr>
        <p:txBody>
          <a:bodyPr/>
          <a:lstStyle>
            <a:lvl1pPr marL="342802" indent="-342802" algn="l" defTabSz="9141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Times New Roman" pitchFamily="18" charset="0"/>
              </a:defRPr>
            </a:lvl1pPr>
            <a:lvl2pPr marL="742738" indent="-285668" algn="l" defTabSz="914139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Times New Roman" pitchFamily="18" charset="0"/>
              </a:defRPr>
            </a:lvl2pPr>
            <a:lvl3pPr marL="1142674" indent="-228534" algn="l" defTabSz="9141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Times New Roman" pitchFamily="18" charset="0"/>
              </a:defRPr>
            </a:lvl3pPr>
            <a:lvl4pPr marL="1599742" indent="-228534" algn="l" defTabSz="914139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Times New Roman" pitchFamily="18" charset="0"/>
              </a:defRPr>
            </a:lvl4pPr>
            <a:lvl5pPr marL="2056812" indent="-228534" algn="l" defTabSz="914139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Times New Roman" pitchFamily="18" charset="0"/>
              </a:defRPr>
            </a:lvl5pPr>
            <a:lvl6pPr marL="2513883" indent="-228534" algn="l" defTabSz="9141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52" indent="-228534" algn="l" defTabSz="9141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022" indent="-228534" algn="l" defTabSz="9141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92" indent="-228534" algn="l" defTabSz="9141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4000" dirty="0"/>
              <a:t>Right Person/People</a:t>
            </a:r>
          </a:p>
          <a:p>
            <a:pPr marL="0" indent="0">
              <a:buFontTx/>
              <a:buNone/>
            </a:pPr>
            <a:r>
              <a:rPr lang="en-US" sz="4000" dirty="0"/>
              <a:t>Right Method</a:t>
            </a:r>
          </a:p>
          <a:p>
            <a:pPr marL="0" indent="0">
              <a:buFontTx/>
              <a:buNone/>
            </a:pPr>
            <a:r>
              <a:rPr lang="en-US" sz="4000" dirty="0"/>
              <a:t>Right Timing</a:t>
            </a:r>
          </a:p>
          <a:p>
            <a:pPr marL="0" indent="0">
              <a:buFontTx/>
              <a:buNone/>
            </a:pPr>
            <a:r>
              <a:rPr lang="en-US" sz="4000" dirty="0"/>
              <a:t>Right Words</a:t>
            </a:r>
          </a:p>
        </p:txBody>
      </p:sp>
      <p:pic>
        <p:nvPicPr>
          <p:cNvPr id="6" name="Picture 6" descr="MCj0295721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273820" y="2723072"/>
            <a:ext cx="3541712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0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58" y="0"/>
            <a:ext cx="6554867" cy="1284051"/>
          </a:xfrm>
        </p:spPr>
        <p:txBody>
          <a:bodyPr>
            <a:normAutofit/>
          </a:bodyPr>
          <a:lstStyle/>
          <a:p>
            <a:r>
              <a:rPr lang="en-US" sz="4000" dirty="0"/>
              <a:t>The Right Method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Name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1FD2C7-CBDF-4CB0-B85A-7ED070EA275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2237" y="1005928"/>
            <a:ext cx="3221181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2"/>
                </a:solidFill>
              </a:rPr>
              <a:t>In Person, 1-to-1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2"/>
                </a:solidFill>
              </a:rPr>
              <a:t>In Person,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2"/>
                </a:solidFill>
              </a:rPr>
              <a:t>Phone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2"/>
                </a:solidFill>
              </a:rPr>
              <a:t>Letter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2"/>
                </a:solidFill>
              </a:rPr>
              <a:t>Memo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43993" y="1005928"/>
            <a:ext cx="356090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2"/>
                </a:solidFill>
              </a:rPr>
              <a:t>Email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2"/>
                </a:solidFill>
              </a:rPr>
              <a:t>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2"/>
                </a:solidFill>
              </a:rPr>
              <a:t>Web – SharePoint, Yammer,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2"/>
                </a:solidFill>
              </a:rPr>
              <a:t>Skype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2"/>
                </a:solidFill>
              </a:rPr>
              <a:t>Twitter</a:t>
            </a:r>
          </a:p>
        </p:txBody>
      </p:sp>
    </p:spTree>
    <p:extLst>
      <p:ext uri="{BB962C8B-B14F-4D97-AF65-F5344CB8AC3E}">
        <p14:creationId xmlns:p14="http://schemas.microsoft.com/office/powerpoint/2010/main" val="1954949707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3928</TotalTime>
  <Words>313</Words>
  <Application>Microsoft Office PowerPoint</Application>
  <PresentationFormat>On-screen Show (4:3)</PresentationFormat>
  <Paragraphs>101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Century Gothic</vt:lpstr>
      <vt:lpstr>Interstate-BoldCondensed</vt:lpstr>
      <vt:lpstr>Interstate-RegularCondensed</vt:lpstr>
      <vt:lpstr>Times New Roman</vt:lpstr>
      <vt:lpstr>Wingdings</vt:lpstr>
      <vt:lpstr>Wingdings 3</vt:lpstr>
      <vt:lpstr>Slice</vt:lpstr>
      <vt:lpstr>Effective Communication In An Age Of Information Overload</vt:lpstr>
      <vt:lpstr>Why?</vt:lpstr>
      <vt:lpstr>Information VS Communication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Right Method</vt:lpstr>
      <vt:lpstr>Generational Differences</vt:lpstr>
      <vt:lpstr>Generational Differences</vt:lpstr>
      <vt:lpstr>Generational Differences</vt:lpstr>
      <vt:lpstr>The Right Words</vt:lpstr>
      <vt:lpstr>The Right Words – Communication Styles</vt:lpstr>
      <vt:lpstr>A - Action</vt:lpstr>
      <vt:lpstr>PR - Process</vt:lpstr>
      <vt:lpstr>I- Ideas</vt:lpstr>
      <vt:lpstr>PE - People</vt:lpstr>
      <vt:lpstr>PowerPoint Presentation</vt:lpstr>
    </vt:vector>
  </TitlesOfParts>
  <Company>Rummel Klepper &amp; Kahl, LLP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Jamie Mance</dc:creator>
  <cp:lastModifiedBy>Amanda Tekely</cp:lastModifiedBy>
  <cp:revision>290</cp:revision>
  <cp:lastPrinted>2015-11-09T18:09:16Z</cp:lastPrinted>
  <dcterms:created xsi:type="dcterms:W3CDTF">2009-10-21T14:15:37Z</dcterms:created>
  <dcterms:modified xsi:type="dcterms:W3CDTF">2016-10-05T16:06:52Z</dcterms:modified>
</cp:coreProperties>
</file>